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 id="268" r:id="rId38"/>
    <p:sldId id="269" r:id="rId39"/>
    <p:sldId id="270" r:id="rId40"/>
    <p:sldId id="271" r:id="rId41"/>
    <p:sldId id="272" r:id="rId42"/>
    <p:sldId id="273" r:id="rId43"/>
    <p:sldId id="274" r:id="rId44"/>
    <p:sldId id="275" r:id="rId45"/>
    <p:sldId id="276"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HK Grotesk" charset="1" panose="00000500000000000000"/>
      <p:regular r:id="rId16"/>
    </p:embeddedFont>
    <p:embeddedFont>
      <p:font typeface="HK Grotesk Bold" charset="1" panose="00000800000000000000"/>
      <p:regular r:id="rId17"/>
    </p:embeddedFont>
    <p:embeddedFont>
      <p:font typeface="HK Grotesk Italics" charset="1" panose="00000500000000000000"/>
      <p:regular r:id="rId18"/>
    </p:embeddedFont>
    <p:embeddedFont>
      <p:font typeface="HK Grotesk Bold Italics" charset="1" panose="00000800000000000000"/>
      <p:regular r:id="rId19"/>
    </p:embeddedFont>
    <p:embeddedFont>
      <p:font typeface="HK Grotesk Light" charset="1" panose="00000400000000000000"/>
      <p:regular r:id="rId20"/>
    </p:embeddedFont>
    <p:embeddedFont>
      <p:font typeface="HK Grotesk Light Italics" charset="1" panose="00000400000000000000"/>
      <p:regular r:id="rId21"/>
    </p:embeddedFont>
    <p:embeddedFont>
      <p:font typeface="HK Grotesk Medium" charset="1" panose="00000600000000000000"/>
      <p:regular r:id="rId22"/>
    </p:embeddedFont>
    <p:embeddedFont>
      <p:font typeface="HK Grotesk Medium Italics" charset="1" panose="00000600000000000000"/>
      <p:regular r:id="rId23"/>
    </p:embeddedFont>
    <p:embeddedFont>
      <p:font typeface="HK Grotesk Semi-Bold" charset="1" panose="00000700000000000000"/>
      <p:regular r:id="rId24"/>
    </p:embeddedFont>
    <p:embeddedFont>
      <p:font typeface="HK Grotesk Semi-Bold Italics" charset="1" panose="000007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slides/slide12.xml" Type="http://schemas.openxmlformats.org/officeDocument/2006/relationships/slide"/><Relationship Id="rId38" Target="slides/slide13.xml" Type="http://schemas.openxmlformats.org/officeDocument/2006/relationships/slide"/><Relationship Id="rId39" Target="slides/slide14.xml" Type="http://schemas.openxmlformats.org/officeDocument/2006/relationships/slide"/><Relationship Id="rId4" Target="theme/theme1.xml" Type="http://schemas.openxmlformats.org/officeDocument/2006/relationships/theme"/><Relationship Id="rId40" Target="slides/slide15.xml" Type="http://schemas.openxmlformats.org/officeDocument/2006/relationships/slide"/><Relationship Id="rId41" Target="slides/slide16.xml" Type="http://schemas.openxmlformats.org/officeDocument/2006/relationships/slide"/><Relationship Id="rId42" Target="slides/slide17.xml" Type="http://schemas.openxmlformats.org/officeDocument/2006/relationships/slide"/><Relationship Id="rId43" Target="slides/slide18.xml" Type="http://schemas.openxmlformats.org/officeDocument/2006/relationships/slide"/><Relationship Id="rId44" Target="slides/slide19.xml" Type="http://schemas.openxmlformats.org/officeDocument/2006/relationships/slide"/><Relationship Id="rId45" Target="slides/slide20.xml" Type="http://schemas.openxmlformats.org/officeDocument/2006/relationships/slide"/><Relationship Id="rId46" Target="slides/slide2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svg>
</file>

<file path=ppt/media/image2.png>
</file>

<file path=ppt/media/image3.sv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91824"/>
        </a:solidFill>
      </p:bgPr>
    </p:bg>
    <p:spTree>
      <p:nvGrpSpPr>
        <p:cNvPr id="1" name=""/>
        <p:cNvGrpSpPr/>
        <p:nvPr/>
      </p:nvGrpSpPr>
      <p:grpSpPr>
        <a:xfrm>
          <a:off x="0" y="0"/>
          <a:ext cx="0" cy="0"/>
          <a:chOff x="0" y="0"/>
          <a:chExt cx="0" cy="0"/>
        </a:xfrm>
      </p:grpSpPr>
      <p:sp>
        <p:nvSpPr>
          <p:cNvPr name="TextBox 2" id="2"/>
          <p:cNvSpPr txBox="true"/>
          <p:nvPr/>
        </p:nvSpPr>
        <p:spPr>
          <a:xfrm rot="0">
            <a:off x="11075850" y="8845797"/>
            <a:ext cx="6183450" cy="825006"/>
          </a:xfrm>
          <a:prstGeom prst="rect">
            <a:avLst/>
          </a:prstGeom>
        </p:spPr>
        <p:txBody>
          <a:bodyPr anchor="t" rtlCol="false" tIns="0" lIns="0" bIns="0" rIns="0">
            <a:spAutoFit/>
          </a:bodyPr>
          <a:lstStyle/>
          <a:p>
            <a:pPr algn="r">
              <a:lnSpc>
                <a:spcPts val="3359"/>
              </a:lnSpc>
            </a:pPr>
            <a:r>
              <a:rPr lang="en-US" sz="2799">
                <a:solidFill>
                  <a:srgbClr val="FFFFFF"/>
                </a:solidFill>
                <a:latin typeface="HK Grotesk Medium"/>
              </a:rPr>
              <a:t> Ayush Bilkhiwal (CS23M119)</a:t>
            </a:r>
          </a:p>
          <a:p>
            <a:pPr algn="r">
              <a:lnSpc>
                <a:spcPts val="3360"/>
              </a:lnSpc>
            </a:pPr>
            <a:r>
              <a:rPr lang="en-US" sz="2800">
                <a:solidFill>
                  <a:srgbClr val="FFFFFF"/>
                </a:solidFill>
                <a:latin typeface="HK Grotesk Medium"/>
              </a:rPr>
              <a:t>Nitesh Yadav(CS23M110)</a:t>
            </a:r>
          </a:p>
        </p:txBody>
      </p:sp>
      <p:grpSp>
        <p:nvGrpSpPr>
          <p:cNvPr name="Group 3" id="3"/>
          <p:cNvGrpSpPr/>
          <p:nvPr/>
        </p:nvGrpSpPr>
        <p:grpSpPr>
          <a:xfrm rot="0">
            <a:off x="1028700" y="2574533"/>
            <a:ext cx="7706900" cy="5137933"/>
            <a:chOff x="0" y="0"/>
            <a:chExt cx="10275866" cy="6850578"/>
          </a:xfrm>
        </p:grpSpPr>
        <p:sp>
          <p:nvSpPr>
            <p:cNvPr name="Freeform 4" id="4"/>
            <p:cNvSpPr/>
            <p:nvPr/>
          </p:nvSpPr>
          <p:spPr>
            <a:xfrm flipH="false" flipV="false" rot="0">
              <a:off x="3425289" y="0"/>
              <a:ext cx="6850578" cy="6850578"/>
            </a:xfrm>
            <a:custGeom>
              <a:avLst/>
              <a:gdLst/>
              <a:ahLst/>
              <a:cxnLst/>
              <a:rect r="r" b="b" t="t" l="l"/>
              <a:pathLst>
                <a:path h="6850578" w="6850578">
                  <a:moveTo>
                    <a:pt x="0" y="0"/>
                  </a:moveTo>
                  <a:lnTo>
                    <a:pt x="6850577" y="0"/>
                  </a:lnTo>
                  <a:lnTo>
                    <a:pt x="6850577" y="6850578"/>
                  </a:lnTo>
                  <a:lnTo>
                    <a:pt x="0" y="6850578"/>
                  </a:lnTo>
                  <a:lnTo>
                    <a:pt x="0" y="0"/>
                  </a:lnTo>
                  <a:close/>
                </a:path>
              </a:pathLst>
            </a:custGeom>
            <a:blipFill>
              <a:blip r:embed="rId2"/>
              <a:stretch>
                <a:fillRect l="0" t="0" r="0" b="0"/>
              </a:stretch>
            </a:blipFill>
          </p:spPr>
        </p:sp>
        <p:sp>
          <p:nvSpPr>
            <p:cNvPr name="Freeform 5" id="5"/>
            <p:cNvSpPr/>
            <p:nvPr/>
          </p:nvSpPr>
          <p:spPr>
            <a:xfrm flipH="false" flipV="false" rot="0">
              <a:off x="0" y="0"/>
              <a:ext cx="6850578" cy="6850578"/>
            </a:xfrm>
            <a:custGeom>
              <a:avLst/>
              <a:gdLst/>
              <a:ahLst/>
              <a:cxnLst/>
              <a:rect r="r" b="b" t="t" l="l"/>
              <a:pathLst>
                <a:path h="6850578" w="6850578">
                  <a:moveTo>
                    <a:pt x="0" y="0"/>
                  </a:moveTo>
                  <a:lnTo>
                    <a:pt x="6850578" y="0"/>
                  </a:lnTo>
                  <a:lnTo>
                    <a:pt x="6850578" y="6850578"/>
                  </a:lnTo>
                  <a:lnTo>
                    <a:pt x="0" y="685057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TextBox 6" id="6"/>
          <p:cNvSpPr txBox="true"/>
          <p:nvPr/>
        </p:nvSpPr>
        <p:spPr>
          <a:xfrm rot="0">
            <a:off x="6871262" y="516409"/>
            <a:ext cx="10200513" cy="8329388"/>
          </a:xfrm>
          <a:prstGeom prst="rect">
            <a:avLst/>
          </a:prstGeom>
        </p:spPr>
        <p:txBody>
          <a:bodyPr anchor="t" rtlCol="false" tIns="0" lIns="0" bIns="0" rIns="0">
            <a:spAutoFit/>
          </a:bodyPr>
          <a:lstStyle/>
          <a:p>
            <a:pPr>
              <a:lnSpc>
                <a:spcPts val="13199"/>
              </a:lnSpc>
            </a:pPr>
            <a:r>
              <a:rPr lang="en-US" sz="10999">
                <a:solidFill>
                  <a:srgbClr val="FFFFFF"/>
                </a:solidFill>
                <a:latin typeface="HK Grotesk Bold"/>
              </a:rPr>
              <a:t>Improving the Detection of Small Oriented Objects in Aerial Images</a:t>
            </a:r>
          </a:p>
        </p:txBody>
      </p:sp>
      <p:sp>
        <p:nvSpPr>
          <p:cNvPr name="TextBox 7" id="7"/>
          <p:cNvSpPr txBox="true"/>
          <p:nvPr/>
        </p:nvSpPr>
        <p:spPr>
          <a:xfrm rot="0">
            <a:off x="15985595" y="1019175"/>
            <a:ext cx="1273705" cy="390297"/>
          </a:xfrm>
          <a:prstGeom prst="rect">
            <a:avLst/>
          </a:prstGeom>
        </p:spPr>
        <p:txBody>
          <a:bodyPr anchor="t" rtlCol="false" tIns="0" lIns="0" bIns="0" rIns="0">
            <a:spAutoFit/>
          </a:bodyPr>
          <a:lstStyle/>
          <a:p>
            <a:pPr algn="r">
              <a:lnSpc>
                <a:spcPts val="3000"/>
              </a:lnSpc>
            </a:pPr>
            <a:r>
              <a:rPr lang="en-US" sz="2500">
                <a:solidFill>
                  <a:srgbClr val="FFFFFF"/>
                </a:solidFill>
                <a:latin typeface="HK Grotesk Medium"/>
              </a:rPr>
              <a:t>01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144000" y="1929328"/>
            <a:ext cx="8943016" cy="5143695"/>
          </a:xfrm>
          <a:custGeom>
            <a:avLst/>
            <a:gdLst/>
            <a:ahLst/>
            <a:cxnLst/>
            <a:rect r="r" b="b" t="t" l="l"/>
            <a:pathLst>
              <a:path h="5143695" w="8943016">
                <a:moveTo>
                  <a:pt x="0" y="0"/>
                </a:moveTo>
                <a:lnTo>
                  <a:pt x="8943016" y="0"/>
                </a:lnTo>
                <a:lnTo>
                  <a:pt x="8943016" y="5143695"/>
                </a:lnTo>
                <a:lnTo>
                  <a:pt x="0" y="5143695"/>
                </a:lnTo>
                <a:lnTo>
                  <a:pt x="0" y="0"/>
                </a:lnTo>
                <a:close/>
              </a:path>
            </a:pathLst>
          </a:custGeom>
          <a:blipFill>
            <a:blip r:embed="rId2"/>
            <a:stretch>
              <a:fillRect l="0" t="0" r="0" b="0"/>
            </a:stretch>
          </a:blipFill>
        </p:spPr>
      </p:sp>
      <p:sp>
        <p:nvSpPr>
          <p:cNvPr name="TextBox 3" id="3"/>
          <p:cNvSpPr txBox="true"/>
          <p:nvPr/>
        </p:nvSpPr>
        <p:spPr>
          <a:xfrm rot="0">
            <a:off x="214314" y="1843603"/>
            <a:ext cx="9144000" cy="5622516"/>
          </a:xfrm>
          <a:prstGeom prst="rect">
            <a:avLst/>
          </a:prstGeom>
        </p:spPr>
        <p:txBody>
          <a:bodyPr anchor="t" rtlCol="false" tIns="0" lIns="0" bIns="0" rIns="0">
            <a:spAutoFit/>
          </a:bodyPr>
          <a:lstStyle/>
          <a:p>
            <a:pPr algn="just" marL="867076" indent="-433538" lvl="1">
              <a:lnSpc>
                <a:spcPts val="5622"/>
              </a:lnSpc>
              <a:buFont typeface="Arial"/>
              <a:buChar char="•"/>
            </a:pPr>
            <a:r>
              <a:rPr lang="en-US" sz="4016">
                <a:solidFill>
                  <a:srgbClr val="000000"/>
                </a:solidFill>
                <a:latin typeface="Canva Sans"/>
              </a:rPr>
              <a:t> Two-stage object detection system.</a:t>
            </a:r>
          </a:p>
          <a:p>
            <a:pPr algn="just" marL="867076" indent="-433538" lvl="1">
              <a:lnSpc>
                <a:spcPts val="5622"/>
              </a:lnSpc>
              <a:buFont typeface="Arial"/>
              <a:buChar char="•"/>
            </a:pPr>
            <a:r>
              <a:rPr lang="en-US" sz="4016">
                <a:solidFill>
                  <a:srgbClr val="000000"/>
                </a:solidFill>
                <a:latin typeface="Canva Sans"/>
              </a:rPr>
              <a:t> In the first stage, the system extracts features from the input images.</a:t>
            </a:r>
          </a:p>
          <a:p>
            <a:pPr algn="just" marL="867076" indent="-433538" lvl="1">
              <a:lnSpc>
                <a:spcPts val="5622"/>
              </a:lnSpc>
              <a:buFont typeface="Arial"/>
              <a:buChar char="•"/>
            </a:pPr>
            <a:r>
              <a:rPr lang="en-US" sz="4016">
                <a:solidFill>
                  <a:srgbClr val="000000"/>
                </a:solidFill>
                <a:latin typeface="Canva Sans"/>
              </a:rPr>
              <a:t>The backbone network used for feature extraction is </a:t>
            </a:r>
            <a:r>
              <a:rPr lang="en-US" sz="4016">
                <a:solidFill>
                  <a:srgbClr val="000000"/>
                </a:solidFill>
                <a:latin typeface="Canva Sans Bold"/>
              </a:rPr>
              <a:t>ResNet</a:t>
            </a:r>
          </a:p>
          <a:p>
            <a:pPr algn="just">
              <a:lnSpc>
                <a:spcPts val="5622"/>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376188" y="2901823"/>
            <a:ext cx="8911812" cy="5014319"/>
          </a:xfrm>
          <a:custGeom>
            <a:avLst/>
            <a:gdLst/>
            <a:ahLst/>
            <a:cxnLst/>
            <a:rect r="r" b="b" t="t" l="l"/>
            <a:pathLst>
              <a:path h="5014319" w="8911812">
                <a:moveTo>
                  <a:pt x="0" y="0"/>
                </a:moveTo>
                <a:lnTo>
                  <a:pt x="8911812" y="0"/>
                </a:lnTo>
                <a:lnTo>
                  <a:pt x="8911812" y="5014319"/>
                </a:lnTo>
                <a:lnTo>
                  <a:pt x="0" y="5014319"/>
                </a:lnTo>
                <a:lnTo>
                  <a:pt x="0" y="0"/>
                </a:lnTo>
                <a:close/>
              </a:path>
            </a:pathLst>
          </a:custGeom>
          <a:blipFill>
            <a:blip r:embed="rId2"/>
            <a:stretch>
              <a:fillRect l="0" t="0" r="0" b="0"/>
            </a:stretch>
          </a:blipFill>
        </p:spPr>
      </p:sp>
      <p:sp>
        <p:nvSpPr>
          <p:cNvPr name="TextBox 3" id="3"/>
          <p:cNvSpPr txBox="true"/>
          <p:nvPr/>
        </p:nvSpPr>
        <p:spPr>
          <a:xfrm rot="0">
            <a:off x="232188" y="3019742"/>
            <a:ext cx="8911812" cy="4180840"/>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Canva Sans"/>
              </a:rPr>
              <a:t>Adaptive Proposal Network (APN): It adapts the proposals based on certain criteria, which could include refining the proposals or adjusting their shapes for better detection accuracy.</a:t>
            </a:r>
          </a:p>
          <a:p>
            <a:pPr>
              <a:lnSpc>
                <a:spcPts val="4759"/>
              </a:lnSpc>
            </a:pPr>
          </a:p>
          <a:p>
            <a:pPr>
              <a:lnSpc>
                <a:spcPts val="4759"/>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376188" y="2901823"/>
            <a:ext cx="8911812" cy="5014319"/>
          </a:xfrm>
          <a:custGeom>
            <a:avLst/>
            <a:gdLst/>
            <a:ahLst/>
            <a:cxnLst/>
            <a:rect r="r" b="b" t="t" l="l"/>
            <a:pathLst>
              <a:path h="5014319" w="8911812">
                <a:moveTo>
                  <a:pt x="0" y="0"/>
                </a:moveTo>
                <a:lnTo>
                  <a:pt x="8911812" y="0"/>
                </a:lnTo>
                <a:lnTo>
                  <a:pt x="8911812" y="5014319"/>
                </a:lnTo>
                <a:lnTo>
                  <a:pt x="0" y="5014319"/>
                </a:lnTo>
                <a:lnTo>
                  <a:pt x="0" y="0"/>
                </a:lnTo>
                <a:close/>
              </a:path>
            </a:pathLst>
          </a:custGeom>
          <a:blipFill>
            <a:blip r:embed="rId2"/>
            <a:stretch>
              <a:fillRect l="0" t="0" r="0" b="0"/>
            </a:stretch>
          </a:blipFill>
        </p:spPr>
      </p:sp>
      <p:sp>
        <p:nvSpPr>
          <p:cNvPr name="TextBox 3" id="3"/>
          <p:cNvSpPr txBox="true"/>
          <p:nvPr/>
        </p:nvSpPr>
        <p:spPr>
          <a:xfrm rot="0">
            <a:off x="232188" y="3019742"/>
            <a:ext cx="8911812" cy="5380990"/>
          </a:xfrm>
          <a:prstGeom prst="rect">
            <a:avLst/>
          </a:prstGeom>
        </p:spPr>
        <p:txBody>
          <a:bodyPr anchor="t" rtlCol="false" tIns="0" lIns="0" bIns="0" rIns="0">
            <a:spAutoFit/>
          </a:bodyPr>
          <a:lstStyle/>
          <a:p>
            <a:pPr>
              <a:lnSpc>
                <a:spcPts val="4759"/>
              </a:lnSpc>
            </a:pPr>
            <a:r>
              <a:rPr lang="en-US" sz="3399">
                <a:solidFill>
                  <a:srgbClr val="000000"/>
                </a:solidFill>
                <a:latin typeface="Canva Sans"/>
              </a:rPr>
              <a:t>           Self-Attention Mechanism: </a:t>
            </a:r>
          </a:p>
          <a:p>
            <a:pPr>
              <a:lnSpc>
                <a:spcPts val="4759"/>
              </a:lnSpc>
            </a:pPr>
          </a:p>
          <a:p>
            <a:pPr>
              <a:lnSpc>
                <a:spcPts val="4759"/>
              </a:lnSpc>
            </a:pPr>
            <a:r>
              <a:rPr lang="en-US" sz="3399">
                <a:solidFill>
                  <a:srgbClr val="000000"/>
                </a:solidFill>
                <a:latin typeface="Canva Sans"/>
              </a:rPr>
              <a:t>Finally, the features extracted from the adapted proposals are used as input to a self-attention mechanism. This mechanism focuses on specific regions of interest within the image, helping the system to prioritize important features for accurate object detection.</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011862" y="1095375"/>
            <a:ext cx="10264276" cy="1957816"/>
          </a:xfrm>
          <a:prstGeom prst="rect">
            <a:avLst/>
          </a:prstGeom>
        </p:spPr>
        <p:txBody>
          <a:bodyPr anchor="t" rtlCol="false" tIns="0" lIns="0" bIns="0" rIns="0">
            <a:spAutoFit/>
          </a:bodyPr>
          <a:lstStyle/>
          <a:p>
            <a:pPr algn="ctr">
              <a:lnSpc>
                <a:spcPts val="7699"/>
              </a:lnSpc>
            </a:pPr>
            <a:r>
              <a:rPr lang="en-US" sz="6999">
                <a:solidFill>
                  <a:srgbClr val="191824"/>
                </a:solidFill>
                <a:latin typeface="HK Grotesk Bold"/>
              </a:rPr>
              <a:t>GUIDED-ATTENTION LOSS (GALOSS)</a:t>
            </a:r>
          </a:p>
        </p:txBody>
      </p:sp>
      <p:sp>
        <p:nvSpPr>
          <p:cNvPr name="TextBox 3" id="3"/>
          <p:cNvSpPr txBox="true"/>
          <p:nvPr/>
        </p:nvSpPr>
        <p:spPr>
          <a:xfrm rot="0">
            <a:off x="572602" y="3141086"/>
            <a:ext cx="17145152" cy="5129787"/>
          </a:xfrm>
          <a:prstGeom prst="rect">
            <a:avLst/>
          </a:prstGeom>
        </p:spPr>
        <p:txBody>
          <a:bodyPr anchor="t" rtlCol="false" tIns="0" lIns="0" bIns="0" rIns="0">
            <a:spAutoFit/>
          </a:bodyPr>
          <a:lstStyle/>
          <a:p>
            <a:pPr>
              <a:lnSpc>
                <a:spcPts val="5130"/>
              </a:lnSpc>
            </a:pPr>
            <a:r>
              <a:rPr lang="en-US" sz="3946">
                <a:solidFill>
                  <a:srgbClr val="191824"/>
                </a:solidFill>
                <a:latin typeface="HK Grotesk Medium"/>
              </a:rPr>
              <a:t>GALoss compares the attention features </a:t>
            </a:r>
            <a:r>
              <a:rPr lang="en-US" sz="3946">
                <a:solidFill>
                  <a:srgbClr val="191824"/>
                </a:solidFill>
                <a:latin typeface="HK Grotesk Medium"/>
              </a:rPr>
              <a:t>to target features that can be obtained using the instance segmentation masks.</a:t>
            </a:r>
          </a:p>
          <a:p>
            <a:pPr>
              <a:lnSpc>
                <a:spcPts val="5130"/>
              </a:lnSpc>
            </a:pPr>
            <a:r>
              <a:rPr lang="en-US" sz="3946">
                <a:solidFill>
                  <a:srgbClr val="191824"/>
                </a:solidFill>
                <a:latin typeface="HK Grotesk Medium"/>
              </a:rPr>
              <a:t>Steps:</a:t>
            </a:r>
          </a:p>
          <a:p>
            <a:pPr marL="852098" indent="-426049" lvl="1">
              <a:lnSpc>
                <a:spcPts val="5130"/>
              </a:lnSpc>
              <a:buFont typeface="Arial"/>
              <a:buChar char="•"/>
            </a:pPr>
            <a:r>
              <a:rPr lang="en-US" sz="3946">
                <a:solidFill>
                  <a:srgbClr val="191824"/>
                </a:solidFill>
                <a:latin typeface="HK Grotesk Medium"/>
              </a:rPr>
              <a:t>ROI(Region of Interest) processed by self attention to obtain rich attention feature.</a:t>
            </a:r>
          </a:p>
          <a:p>
            <a:pPr marL="852098" indent="-426049" lvl="1">
              <a:lnSpc>
                <a:spcPts val="5130"/>
              </a:lnSpc>
              <a:buFont typeface="Arial"/>
              <a:buChar char="•"/>
            </a:pPr>
            <a:r>
              <a:rPr lang="en-US" sz="3946">
                <a:solidFill>
                  <a:srgbClr val="191824"/>
                </a:solidFill>
                <a:latin typeface="HK Grotesk Medium"/>
              </a:rPr>
              <a:t>Then used binary cross entropy to compare similarity between feature and mask.</a:t>
            </a:r>
          </a:p>
          <a:p>
            <a:pPr>
              <a:lnSpc>
                <a:spcPts val="513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47914" y="1663816"/>
            <a:ext cx="13792172" cy="8005213"/>
          </a:xfrm>
          <a:custGeom>
            <a:avLst/>
            <a:gdLst/>
            <a:ahLst/>
            <a:cxnLst/>
            <a:rect r="r" b="b" t="t" l="l"/>
            <a:pathLst>
              <a:path h="8005213" w="13792172">
                <a:moveTo>
                  <a:pt x="0" y="0"/>
                </a:moveTo>
                <a:lnTo>
                  <a:pt x="13792172" y="0"/>
                </a:lnTo>
                <a:lnTo>
                  <a:pt x="13792172" y="8005214"/>
                </a:lnTo>
                <a:lnTo>
                  <a:pt x="0" y="8005214"/>
                </a:lnTo>
                <a:lnTo>
                  <a:pt x="0" y="0"/>
                </a:lnTo>
                <a:close/>
              </a:path>
            </a:pathLst>
          </a:custGeom>
          <a:blipFill>
            <a:blip r:embed="rId2"/>
            <a:stretch>
              <a:fillRect l="0" t="-1663" r="-4344" b="0"/>
            </a:stretch>
          </a:blipFill>
        </p:spPr>
      </p:sp>
      <p:sp>
        <p:nvSpPr>
          <p:cNvPr name="TextBox 3" id="3"/>
          <p:cNvSpPr txBox="true"/>
          <p:nvPr/>
        </p:nvSpPr>
        <p:spPr>
          <a:xfrm rot="0">
            <a:off x="3814066" y="-171450"/>
            <a:ext cx="9708654"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BOX POINT LOSS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23591" y="2315253"/>
            <a:ext cx="11479122" cy="1725882"/>
          </a:xfrm>
          <a:custGeom>
            <a:avLst/>
            <a:gdLst/>
            <a:ahLst/>
            <a:cxnLst/>
            <a:rect r="r" b="b" t="t" l="l"/>
            <a:pathLst>
              <a:path h="1725882" w="11479122">
                <a:moveTo>
                  <a:pt x="0" y="0"/>
                </a:moveTo>
                <a:lnTo>
                  <a:pt x="11479122" y="0"/>
                </a:lnTo>
                <a:lnTo>
                  <a:pt x="11479122" y="1725882"/>
                </a:lnTo>
                <a:lnTo>
                  <a:pt x="0" y="1725882"/>
                </a:lnTo>
                <a:lnTo>
                  <a:pt x="0" y="0"/>
                </a:lnTo>
                <a:close/>
              </a:path>
            </a:pathLst>
          </a:custGeom>
          <a:blipFill>
            <a:blip r:embed="rId2"/>
            <a:stretch>
              <a:fillRect l="0" t="0" r="0" b="0"/>
            </a:stretch>
          </a:blipFill>
        </p:spPr>
      </p:sp>
      <p:sp>
        <p:nvSpPr>
          <p:cNvPr name="TextBox 3" id="3"/>
          <p:cNvSpPr txBox="true"/>
          <p:nvPr/>
        </p:nvSpPr>
        <p:spPr>
          <a:xfrm rot="0">
            <a:off x="3823591" y="-171450"/>
            <a:ext cx="9708654"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BOX POINT LOSS</a:t>
            </a:r>
          </a:p>
        </p:txBody>
      </p:sp>
      <p:sp>
        <p:nvSpPr>
          <p:cNvPr name="TextBox 4" id="4"/>
          <p:cNvSpPr txBox="true"/>
          <p:nvPr/>
        </p:nvSpPr>
        <p:spPr>
          <a:xfrm rot="0">
            <a:off x="1206996" y="4888860"/>
            <a:ext cx="14095717" cy="2068618"/>
          </a:xfrm>
          <a:prstGeom prst="rect">
            <a:avLst/>
          </a:prstGeom>
        </p:spPr>
        <p:txBody>
          <a:bodyPr anchor="t" rtlCol="false" tIns="0" lIns="0" bIns="0" rIns="0">
            <a:spAutoFit/>
          </a:bodyPr>
          <a:lstStyle/>
          <a:p>
            <a:pPr algn="just">
              <a:lnSpc>
                <a:spcPts val="5533"/>
              </a:lnSpc>
            </a:pPr>
            <a:r>
              <a:rPr lang="en-US" sz="3952">
                <a:solidFill>
                  <a:srgbClr val="000000"/>
                </a:solidFill>
                <a:latin typeface="Canva Sans"/>
              </a:rPr>
              <a:t>If the sum of the areas of the triangles</a:t>
            </a:r>
          </a:p>
          <a:p>
            <a:pPr algn="just">
              <a:lnSpc>
                <a:spcPts val="5533"/>
              </a:lnSpc>
            </a:pPr>
            <a:r>
              <a:rPr lang="en-US" sz="3952">
                <a:solidFill>
                  <a:srgbClr val="000000"/>
                </a:solidFill>
                <a:latin typeface="Canva Sans"/>
              </a:rPr>
              <a:t>is less than or equal to the AreaOBB, this means the BP is</a:t>
            </a:r>
          </a:p>
          <a:p>
            <a:pPr algn="just">
              <a:lnSpc>
                <a:spcPts val="5533"/>
              </a:lnSpc>
            </a:pPr>
            <a:r>
              <a:rPr lang="en-US" sz="3952">
                <a:solidFill>
                  <a:srgbClr val="000000"/>
                </a:solidFill>
                <a:latin typeface="Canva Sans"/>
              </a:rPr>
              <a:t>inside the OBB, otherwise it is outside.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91824"/>
        </a:solidFill>
      </p:bgPr>
    </p:bg>
    <p:spTree>
      <p:nvGrpSpPr>
        <p:cNvPr id="1" name=""/>
        <p:cNvGrpSpPr/>
        <p:nvPr/>
      </p:nvGrpSpPr>
      <p:grpSpPr>
        <a:xfrm>
          <a:off x="0" y="0"/>
          <a:ext cx="0" cy="0"/>
          <a:chOff x="0" y="0"/>
          <a:chExt cx="0" cy="0"/>
        </a:xfrm>
      </p:grpSpPr>
      <p:sp>
        <p:nvSpPr>
          <p:cNvPr name="TextBox 2" id="2"/>
          <p:cNvSpPr txBox="true"/>
          <p:nvPr/>
        </p:nvSpPr>
        <p:spPr>
          <a:xfrm rot="0">
            <a:off x="175002" y="2162241"/>
            <a:ext cx="17937997" cy="7181784"/>
          </a:xfrm>
          <a:prstGeom prst="rect">
            <a:avLst/>
          </a:prstGeom>
        </p:spPr>
        <p:txBody>
          <a:bodyPr anchor="t" rtlCol="false" tIns="0" lIns="0" bIns="0" rIns="0">
            <a:spAutoFit/>
          </a:bodyPr>
          <a:lstStyle/>
          <a:p>
            <a:pPr algn="just" marL="729224" indent="-364612" lvl="1">
              <a:lnSpc>
                <a:spcPts val="4728"/>
              </a:lnSpc>
              <a:buFont typeface="Arial"/>
              <a:buChar char="•"/>
            </a:pPr>
            <a:r>
              <a:rPr lang="en-US" sz="3377">
                <a:solidFill>
                  <a:srgbClr val="FFFFFF"/>
                </a:solidFill>
                <a:latin typeface="Canva Sans"/>
              </a:rPr>
              <a:t>The mean average precision (mAP) is used as the evaluation metric for detecting score on small oriented objects.</a:t>
            </a:r>
          </a:p>
          <a:p>
            <a:pPr algn="just">
              <a:lnSpc>
                <a:spcPts val="4728"/>
              </a:lnSpc>
            </a:pPr>
          </a:p>
          <a:p>
            <a:pPr algn="just">
              <a:lnSpc>
                <a:spcPts val="4728"/>
              </a:lnSpc>
            </a:pPr>
          </a:p>
          <a:p>
            <a:pPr algn="just">
              <a:lnSpc>
                <a:spcPts val="4728"/>
              </a:lnSpc>
            </a:pPr>
          </a:p>
          <a:p>
            <a:pPr algn="just">
              <a:lnSpc>
                <a:spcPts val="4728"/>
              </a:lnSpc>
            </a:pPr>
          </a:p>
          <a:p>
            <a:pPr algn="just">
              <a:lnSpc>
                <a:spcPts val="4728"/>
              </a:lnSpc>
            </a:pPr>
          </a:p>
          <a:p>
            <a:pPr algn="just" marL="729224" indent="-364612" lvl="1">
              <a:lnSpc>
                <a:spcPts val="4728"/>
              </a:lnSpc>
              <a:buFont typeface="Arial"/>
              <a:buChar char="•"/>
            </a:pPr>
            <a:r>
              <a:rPr lang="en-US" sz="3377">
                <a:solidFill>
                  <a:srgbClr val="FFFFFF"/>
                </a:solidFill>
                <a:latin typeface="Canva Sans"/>
              </a:rPr>
              <a:t>The mAP is calculated based on the intersection over union (IoU) between ground-truth and predicted bounding boxes. </a:t>
            </a:r>
          </a:p>
          <a:p>
            <a:pPr algn="just" marL="729224" indent="-364612" lvl="1">
              <a:lnSpc>
                <a:spcPts val="4728"/>
              </a:lnSpc>
              <a:buFont typeface="Arial"/>
              <a:buChar char="•"/>
            </a:pPr>
            <a:r>
              <a:rPr lang="en-US" sz="3377">
                <a:solidFill>
                  <a:srgbClr val="FFFFFF"/>
                </a:solidFill>
                <a:latin typeface="Canva Sans"/>
              </a:rPr>
              <a:t>If the IoU is greater than the threshold, the prediction is TP, otherwise, it is FP.</a:t>
            </a:r>
          </a:p>
          <a:p>
            <a:pPr algn="just">
              <a:lnSpc>
                <a:spcPts val="4728"/>
              </a:lnSpc>
            </a:pPr>
          </a:p>
          <a:p>
            <a:pPr algn="just">
              <a:lnSpc>
                <a:spcPts val="4728"/>
              </a:lnSpc>
            </a:pPr>
          </a:p>
        </p:txBody>
      </p:sp>
      <p:sp>
        <p:nvSpPr>
          <p:cNvPr name="Freeform 3" id="3"/>
          <p:cNvSpPr/>
          <p:nvPr/>
        </p:nvSpPr>
        <p:spPr>
          <a:xfrm flipH="false" flipV="false" rot="0">
            <a:off x="2942166" y="3618391"/>
            <a:ext cx="12082197" cy="2440590"/>
          </a:xfrm>
          <a:custGeom>
            <a:avLst/>
            <a:gdLst/>
            <a:ahLst/>
            <a:cxnLst/>
            <a:rect r="r" b="b" t="t" l="l"/>
            <a:pathLst>
              <a:path h="2440590" w="12082197">
                <a:moveTo>
                  <a:pt x="0" y="0"/>
                </a:moveTo>
                <a:lnTo>
                  <a:pt x="12082197" y="0"/>
                </a:lnTo>
                <a:lnTo>
                  <a:pt x="12082197" y="2440590"/>
                </a:lnTo>
                <a:lnTo>
                  <a:pt x="0" y="2440590"/>
                </a:lnTo>
                <a:lnTo>
                  <a:pt x="0" y="0"/>
                </a:lnTo>
                <a:close/>
              </a:path>
            </a:pathLst>
          </a:custGeom>
          <a:blipFill>
            <a:blip r:embed="rId2"/>
            <a:stretch>
              <a:fillRect l="0" t="-43650" r="0" b="-21825"/>
            </a:stretch>
          </a:blipFill>
        </p:spPr>
      </p:sp>
      <p:sp>
        <p:nvSpPr>
          <p:cNvPr name="TextBox 4" id="4"/>
          <p:cNvSpPr txBox="true"/>
          <p:nvPr/>
        </p:nvSpPr>
        <p:spPr>
          <a:xfrm rot="0">
            <a:off x="7418263" y="537527"/>
            <a:ext cx="3451473"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Evaluation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91824"/>
        </a:solidFill>
      </p:bgPr>
    </p:bg>
    <p:spTree>
      <p:nvGrpSpPr>
        <p:cNvPr id="1" name=""/>
        <p:cNvGrpSpPr/>
        <p:nvPr/>
      </p:nvGrpSpPr>
      <p:grpSpPr>
        <a:xfrm>
          <a:off x="0" y="0"/>
          <a:ext cx="0" cy="0"/>
          <a:chOff x="0" y="0"/>
          <a:chExt cx="0" cy="0"/>
        </a:xfrm>
      </p:grpSpPr>
      <p:sp>
        <p:nvSpPr>
          <p:cNvPr name="Freeform 2" id="2"/>
          <p:cNvSpPr/>
          <p:nvPr/>
        </p:nvSpPr>
        <p:spPr>
          <a:xfrm flipH="false" flipV="false" rot="0">
            <a:off x="6722377" y="578300"/>
            <a:ext cx="10203222" cy="9130400"/>
          </a:xfrm>
          <a:custGeom>
            <a:avLst/>
            <a:gdLst/>
            <a:ahLst/>
            <a:cxnLst/>
            <a:rect r="r" b="b" t="t" l="l"/>
            <a:pathLst>
              <a:path h="9130400" w="10203222">
                <a:moveTo>
                  <a:pt x="0" y="0"/>
                </a:moveTo>
                <a:lnTo>
                  <a:pt x="10203222" y="0"/>
                </a:lnTo>
                <a:lnTo>
                  <a:pt x="10203222" y="9130400"/>
                </a:lnTo>
                <a:lnTo>
                  <a:pt x="0" y="9130400"/>
                </a:lnTo>
                <a:lnTo>
                  <a:pt x="0" y="0"/>
                </a:lnTo>
                <a:close/>
              </a:path>
            </a:pathLst>
          </a:custGeom>
          <a:blipFill>
            <a:blip r:embed="rId2"/>
            <a:stretch>
              <a:fillRect l="0" t="0" r="0" b="0"/>
            </a:stretch>
          </a:blipFill>
        </p:spPr>
      </p:sp>
      <p:sp>
        <p:nvSpPr>
          <p:cNvPr name="TextBox 3" id="3"/>
          <p:cNvSpPr txBox="true"/>
          <p:nvPr/>
        </p:nvSpPr>
        <p:spPr>
          <a:xfrm rot="0">
            <a:off x="0" y="3653067"/>
            <a:ext cx="6496162" cy="2380615"/>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rPr>
              <a:t>The learning curves over the number of iterations</a:t>
            </a:r>
          </a:p>
          <a:p>
            <a:pPr algn="ctr">
              <a:lnSpc>
                <a:spcPts val="4759"/>
              </a:lnSpc>
            </a:pPr>
            <a:r>
              <a:rPr lang="en-US" sz="3399">
                <a:solidFill>
                  <a:srgbClr val="FFFFFF"/>
                </a:solidFill>
                <a:latin typeface="Canva Sans"/>
              </a:rPr>
              <a:t>and showed that GALoss and BPLoss are decreasing,</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2132736"/>
            <a:ext cx="17259300" cy="6883651"/>
          </a:xfrm>
          <a:custGeom>
            <a:avLst/>
            <a:gdLst/>
            <a:ahLst/>
            <a:cxnLst/>
            <a:rect r="r" b="b" t="t" l="l"/>
            <a:pathLst>
              <a:path h="6883651" w="17259300">
                <a:moveTo>
                  <a:pt x="0" y="0"/>
                </a:moveTo>
                <a:lnTo>
                  <a:pt x="17259300" y="0"/>
                </a:lnTo>
                <a:lnTo>
                  <a:pt x="17259300" y="6883651"/>
                </a:lnTo>
                <a:lnTo>
                  <a:pt x="0" y="6883651"/>
                </a:lnTo>
                <a:lnTo>
                  <a:pt x="0" y="0"/>
                </a:lnTo>
                <a:close/>
              </a:path>
            </a:pathLst>
          </a:custGeom>
          <a:blipFill>
            <a:blip r:embed="rId2"/>
            <a:stretch>
              <a:fillRect l="0" t="0" r="0" b="0"/>
            </a:stretch>
          </a:blipFill>
        </p:spPr>
      </p:sp>
      <p:sp>
        <p:nvSpPr>
          <p:cNvPr name="TextBox 3" id="3"/>
          <p:cNvSpPr txBox="true"/>
          <p:nvPr/>
        </p:nvSpPr>
        <p:spPr>
          <a:xfrm rot="0">
            <a:off x="6951145" y="537527"/>
            <a:ext cx="3710136"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DOTA  V 1.5</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79214" y="3580060"/>
            <a:ext cx="11285503" cy="5678240"/>
          </a:xfrm>
          <a:custGeom>
            <a:avLst/>
            <a:gdLst/>
            <a:ahLst/>
            <a:cxnLst/>
            <a:rect r="r" b="b" t="t" l="l"/>
            <a:pathLst>
              <a:path h="5678240" w="11285503">
                <a:moveTo>
                  <a:pt x="0" y="0"/>
                </a:moveTo>
                <a:lnTo>
                  <a:pt x="11285503" y="0"/>
                </a:lnTo>
                <a:lnTo>
                  <a:pt x="11285503" y="5678240"/>
                </a:lnTo>
                <a:lnTo>
                  <a:pt x="0" y="5678240"/>
                </a:lnTo>
                <a:lnTo>
                  <a:pt x="0" y="0"/>
                </a:lnTo>
                <a:close/>
              </a:path>
            </a:pathLst>
          </a:custGeom>
          <a:blipFill>
            <a:blip r:embed="rId2"/>
            <a:stretch>
              <a:fillRect l="0" t="0" r="0" b="0"/>
            </a:stretch>
          </a:blipFill>
        </p:spPr>
      </p:sp>
      <p:sp>
        <p:nvSpPr>
          <p:cNvPr name="TextBox 3" id="3"/>
          <p:cNvSpPr txBox="true"/>
          <p:nvPr/>
        </p:nvSpPr>
        <p:spPr>
          <a:xfrm rot="0">
            <a:off x="0" y="1305165"/>
            <a:ext cx="15708536" cy="1811020"/>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High resolution ship collections 2016-Multi Scale</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1019175"/>
            <a:ext cx="10518805" cy="1336138"/>
          </a:xfrm>
          <a:prstGeom prst="rect">
            <a:avLst/>
          </a:prstGeom>
        </p:spPr>
        <p:txBody>
          <a:bodyPr anchor="t" rtlCol="false" tIns="0" lIns="0" bIns="0" rIns="0">
            <a:spAutoFit/>
          </a:bodyPr>
          <a:lstStyle/>
          <a:p>
            <a:pPr>
              <a:lnSpc>
                <a:spcPts val="10529"/>
              </a:lnSpc>
            </a:pPr>
            <a:r>
              <a:rPr lang="en-US" sz="8774">
                <a:solidFill>
                  <a:srgbClr val="191824"/>
                </a:solidFill>
                <a:latin typeface="HK Grotesk Bold"/>
              </a:rPr>
              <a:t>Problem Statement </a:t>
            </a:r>
          </a:p>
        </p:txBody>
      </p:sp>
      <p:sp>
        <p:nvSpPr>
          <p:cNvPr name="TextBox 3" id="3"/>
          <p:cNvSpPr txBox="true"/>
          <p:nvPr/>
        </p:nvSpPr>
        <p:spPr>
          <a:xfrm rot="0">
            <a:off x="0" y="4036175"/>
            <a:ext cx="18288000" cy="2734945"/>
          </a:xfrm>
          <a:prstGeom prst="rect">
            <a:avLst/>
          </a:prstGeom>
        </p:spPr>
        <p:txBody>
          <a:bodyPr anchor="t" rtlCol="false" tIns="0" lIns="0" bIns="0" rIns="0">
            <a:spAutoFit/>
          </a:bodyPr>
          <a:lstStyle/>
          <a:p>
            <a:pPr algn="just">
              <a:lnSpc>
                <a:spcPts val="7279"/>
              </a:lnSpc>
            </a:pPr>
            <a:r>
              <a:rPr lang="en-US" sz="5199">
                <a:solidFill>
                  <a:srgbClr val="191824"/>
                </a:solidFill>
                <a:latin typeface="Canva Sans"/>
              </a:rPr>
              <a:t>Addresses the challenge of accurately detecting small oriented objects, such as vehicles, infrastructure, or natural features in aerial images.</a:t>
            </a:r>
          </a:p>
        </p:txBody>
      </p:sp>
    </p:spTree>
  </p:cSld>
  <p:clrMapOvr>
    <a:masterClrMapping/>
  </p:clrMapOvr>
</p:sld>
</file>

<file path=ppt/slides/slide20.xml><?xml version="1.0" encoding="utf-8"?>
<p:sld xmlns:p="http://schemas.openxmlformats.org/presentationml/2006/main" xmlns:a="http://schemas.openxmlformats.org/drawingml/2006/main">
  <p:cSld>
    <p:bg>
      <p:bgPr>
        <a:solidFill>
          <a:srgbClr val="191824"/>
        </a:solidFill>
      </p:bgPr>
    </p:bg>
    <p:spTree>
      <p:nvGrpSpPr>
        <p:cNvPr id="1" name=""/>
        <p:cNvGrpSpPr/>
        <p:nvPr/>
      </p:nvGrpSpPr>
      <p:grpSpPr>
        <a:xfrm>
          <a:off x="0" y="0"/>
          <a:ext cx="0" cy="0"/>
          <a:chOff x="0" y="0"/>
          <a:chExt cx="0" cy="0"/>
        </a:xfrm>
      </p:grpSpPr>
      <p:sp>
        <p:nvSpPr>
          <p:cNvPr name="TextBox 2" id="2"/>
          <p:cNvSpPr txBox="true"/>
          <p:nvPr/>
        </p:nvSpPr>
        <p:spPr>
          <a:xfrm rot="0">
            <a:off x="8120211" y="537527"/>
            <a:ext cx="2047577"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Result</a:t>
            </a:r>
          </a:p>
        </p:txBody>
      </p:sp>
      <p:sp>
        <p:nvSpPr>
          <p:cNvPr name="TextBox 3" id="3"/>
          <p:cNvSpPr txBox="true"/>
          <p:nvPr/>
        </p:nvSpPr>
        <p:spPr>
          <a:xfrm rot="0">
            <a:off x="1264518" y="1872008"/>
            <a:ext cx="13287392" cy="3580765"/>
          </a:xfrm>
          <a:prstGeom prst="rect">
            <a:avLst/>
          </a:prstGeom>
        </p:spPr>
        <p:txBody>
          <a:bodyPr anchor="t" rtlCol="false" tIns="0" lIns="0" bIns="0" rIns="0">
            <a:spAutoFit/>
          </a:bodyPr>
          <a:lstStyle/>
          <a:p>
            <a:pPr algn="just">
              <a:lnSpc>
                <a:spcPts val="4759"/>
              </a:lnSpc>
            </a:pPr>
            <a:r>
              <a:rPr lang="en-US" sz="3399">
                <a:solidFill>
                  <a:srgbClr val="FFFFFF"/>
                </a:solidFill>
                <a:latin typeface="Canva Sans"/>
              </a:rPr>
              <a:t>On Dota v 1.5, they obtained a large improvement of 7.5% when us</a:t>
            </a:r>
            <a:r>
              <a:rPr lang="en-US" sz="3399">
                <a:solidFill>
                  <a:srgbClr val="FFFFFF"/>
                </a:solidFill>
                <a:latin typeface="Canva Sans"/>
              </a:rPr>
              <a:t>ing the train/test split.</a:t>
            </a:r>
          </a:p>
          <a:p>
            <a:pPr algn="just">
              <a:lnSpc>
                <a:spcPts val="4759"/>
              </a:lnSpc>
            </a:pPr>
            <a:r>
              <a:rPr lang="en-US" sz="3399">
                <a:solidFill>
                  <a:srgbClr val="FFFFFF"/>
                </a:solidFill>
                <a:latin typeface="Canva Sans"/>
              </a:rPr>
              <a:t>Furthermore, the classes with the smallest instances: </a:t>
            </a:r>
          </a:p>
          <a:p>
            <a:pPr algn="just">
              <a:lnSpc>
                <a:spcPts val="4759"/>
              </a:lnSpc>
            </a:pPr>
            <a:r>
              <a:rPr lang="en-US" sz="3399">
                <a:solidFill>
                  <a:srgbClr val="FFFFFF"/>
                </a:solidFill>
                <a:latin typeface="Canva Sans"/>
              </a:rPr>
              <a:t>small vehicles and ships, have increased by 11.01% and 1.3%, respectively.</a:t>
            </a:r>
          </a:p>
          <a:p>
            <a:pPr algn="just">
              <a:lnSpc>
                <a:spcPts val="4759"/>
              </a:lnSpc>
            </a:pPr>
          </a:p>
        </p:txBody>
      </p:sp>
      <p:sp>
        <p:nvSpPr>
          <p:cNvPr name="TextBox 4" id="4"/>
          <p:cNvSpPr txBox="true"/>
          <p:nvPr/>
        </p:nvSpPr>
        <p:spPr>
          <a:xfrm rot="0">
            <a:off x="1093663" y="6411217"/>
            <a:ext cx="15922095" cy="1297603"/>
          </a:xfrm>
          <a:prstGeom prst="rect">
            <a:avLst/>
          </a:prstGeom>
        </p:spPr>
        <p:txBody>
          <a:bodyPr anchor="t" rtlCol="false" tIns="0" lIns="0" bIns="0" rIns="0">
            <a:spAutoFit/>
          </a:bodyPr>
          <a:lstStyle/>
          <a:p>
            <a:pPr>
              <a:lnSpc>
                <a:spcPts val="5249"/>
              </a:lnSpc>
              <a:spcBef>
                <a:spcPct val="0"/>
              </a:spcBef>
            </a:pPr>
            <a:r>
              <a:rPr lang="en-US" sz="3749">
                <a:solidFill>
                  <a:srgbClr val="FFFFFF"/>
                </a:solidFill>
                <a:latin typeface="Canva Sans"/>
              </a:rPr>
              <a:t>On </a:t>
            </a:r>
            <a:r>
              <a:rPr lang="en-US" sz="3749">
                <a:solidFill>
                  <a:srgbClr val="FFFFFF"/>
                </a:solidFill>
                <a:latin typeface="Canva Sans"/>
              </a:rPr>
              <a:t>HRSC2016,they have got mAP50 of 0.9059 on used PASCAL VOC 2007 (VOC07) and mAP50 of 0.9789 on PASCAL VOC 2012</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048976" y="1123950"/>
            <a:ext cx="4462578" cy="4462578"/>
          </a:xfrm>
          <a:custGeom>
            <a:avLst/>
            <a:gdLst/>
            <a:ahLst/>
            <a:cxnLst/>
            <a:rect r="r" b="b" t="t" l="l"/>
            <a:pathLst>
              <a:path h="4462578" w="4462578">
                <a:moveTo>
                  <a:pt x="0" y="0"/>
                </a:moveTo>
                <a:lnTo>
                  <a:pt x="4462578" y="0"/>
                </a:lnTo>
                <a:lnTo>
                  <a:pt x="4462578" y="4462578"/>
                </a:lnTo>
                <a:lnTo>
                  <a:pt x="0" y="4462578"/>
                </a:lnTo>
                <a:lnTo>
                  <a:pt x="0" y="0"/>
                </a:lnTo>
                <a:close/>
              </a:path>
            </a:pathLst>
          </a:custGeom>
          <a:blipFill>
            <a:blip r:embed="rId2"/>
            <a:stretch>
              <a:fillRect l="0" t="0" r="0" b="0"/>
            </a:stretch>
          </a:blipFill>
        </p:spPr>
      </p:sp>
      <p:sp>
        <p:nvSpPr>
          <p:cNvPr name="TextBox 3" id="3"/>
          <p:cNvSpPr txBox="true"/>
          <p:nvPr/>
        </p:nvSpPr>
        <p:spPr>
          <a:xfrm rot="0">
            <a:off x="7672997" y="2877263"/>
            <a:ext cx="6566027" cy="1957816"/>
          </a:xfrm>
          <a:prstGeom prst="rect">
            <a:avLst/>
          </a:prstGeom>
        </p:spPr>
        <p:txBody>
          <a:bodyPr anchor="t" rtlCol="false" tIns="0" lIns="0" bIns="0" rIns="0">
            <a:spAutoFit/>
          </a:bodyPr>
          <a:lstStyle/>
          <a:p>
            <a:pPr>
              <a:lnSpc>
                <a:spcPts val="7699"/>
              </a:lnSpc>
            </a:pPr>
            <a:r>
              <a:rPr lang="en-US" sz="6999">
                <a:solidFill>
                  <a:srgbClr val="191824"/>
                </a:solidFill>
                <a:latin typeface="HK Grotesk Bold"/>
              </a:rPr>
              <a:t>THANK</a:t>
            </a:r>
          </a:p>
          <a:p>
            <a:pPr>
              <a:lnSpc>
                <a:spcPts val="7699"/>
              </a:lnSpc>
            </a:pPr>
            <a:r>
              <a:rPr lang="en-US" sz="6999">
                <a:solidFill>
                  <a:srgbClr val="191824"/>
                </a:solidFill>
                <a:latin typeface="HK Grotesk Bold"/>
              </a:rPr>
              <a:t>              YOU</a:t>
            </a:r>
          </a:p>
        </p:txBody>
      </p:sp>
      <p:sp>
        <p:nvSpPr>
          <p:cNvPr name="Freeform 4" id="4"/>
          <p:cNvSpPr/>
          <p:nvPr/>
        </p:nvSpPr>
        <p:spPr>
          <a:xfrm flipH="false" flipV="false" rot="-10800000">
            <a:off x="4048976" y="1471728"/>
            <a:ext cx="3114629" cy="3412442"/>
          </a:xfrm>
          <a:custGeom>
            <a:avLst/>
            <a:gdLst/>
            <a:ahLst/>
            <a:cxnLst/>
            <a:rect r="r" b="b" t="t" l="l"/>
            <a:pathLst>
              <a:path h="3412442" w="3114629">
                <a:moveTo>
                  <a:pt x="0" y="0"/>
                </a:moveTo>
                <a:lnTo>
                  <a:pt x="3114629" y="0"/>
                </a:lnTo>
                <a:lnTo>
                  <a:pt x="3114629" y="3412442"/>
                </a:lnTo>
                <a:lnTo>
                  <a:pt x="0" y="341244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91824"/>
        </a:solidFill>
      </p:bgPr>
    </p:bg>
    <p:spTree>
      <p:nvGrpSpPr>
        <p:cNvPr id="1" name=""/>
        <p:cNvGrpSpPr/>
        <p:nvPr/>
      </p:nvGrpSpPr>
      <p:grpSpPr>
        <a:xfrm>
          <a:off x="0" y="0"/>
          <a:ext cx="0" cy="0"/>
          <a:chOff x="0" y="0"/>
          <a:chExt cx="0" cy="0"/>
        </a:xfrm>
      </p:grpSpPr>
      <p:sp>
        <p:nvSpPr>
          <p:cNvPr name="Freeform 2" id="2"/>
          <p:cNvSpPr/>
          <p:nvPr/>
        </p:nvSpPr>
        <p:spPr>
          <a:xfrm flipH="false" flipV="false" rot="0">
            <a:off x="1409168" y="2033655"/>
            <a:ext cx="15135825" cy="7400109"/>
          </a:xfrm>
          <a:custGeom>
            <a:avLst/>
            <a:gdLst/>
            <a:ahLst/>
            <a:cxnLst/>
            <a:rect r="r" b="b" t="t" l="l"/>
            <a:pathLst>
              <a:path h="7400109" w="15135825">
                <a:moveTo>
                  <a:pt x="0" y="0"/>
                </a:moveTo>
                <a:lnTo>
                  <a:pt x="15135824" y="0"/>
                </a:lnTo>
                <a:lnTo>
                  <a:pt x="15135824" y="7400109"/>
                </a:lnTo>
                <a:lnTo>
                  <a:pt x="0" y="7400109"/>
                </a:lnTo>
                <a:lnTo>
                  <a:pt x="0" y="0"/>
                </a:lnTo>
                <a:close/>
              </a:path>
            </a:pathLst>
          </a:custGeom>
          <a:blipFill>
            <a:blip r:embed="rId2"/>
            <a:stretch>
              <a:fillRect l="0" t="0" r="0" b="0"/>
            </a:stretch>
          </a:blipFill>
        </p:spPr>
      </p:sp>
      <p:sp>
        <p:nvSpPr>
          <p:cNvPr name="TextBox 3" id="3"/>
          <p:cNvSpPr txBox="true"/>
          <p:nvPr/>
        </p:nvSpPr>
        <p:spPr>
          <a:xfrm rot="0">
            <a:off x="0" y="687252"/>
            <a:ext cx="17788063" cy="958894"/>
          </a:xfrm>
          <a:prstGeom prst="rect">
            <a:avLst/>
          </a:prstGeom>
        </p:spPr>
        <p:txBody>
          <a:bodyPr anchor="t" rtlCol="false" tIns="0" lIns="0" bIns="0" rIns="0">
            <a:spAutoFit/>
          </a:bodyPr>
          <a:lstStyle/>
          <a:p>
            <a:pPr algn="ctr">
              <a:lnSpc>
                <a:spcPts val="7885"/>
              </a:lnSpc>
            </a:pPr>
            <a:r>
              <a:rPr lang="en-US" sz="5632">
                <a:solidFill>
                  <a:srgbClr val="FFFFFF"/>
                </a:solidFill>
                <a:latin typeface="Canva Sans Bold"/>
              </a:rPr>
              <a:t>Previously Used Methods</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191824"/>
        </a:solidFill>
      </p:bgPr>
    </p:bg>
    <p:spTree>
      <p:nvGrpSpPr>
        <p:cNvPr id="1" name=""/>
        <p:cNvGrpSpPr/>
        <p:nvPr/>
      </p:nvGrpSpPr>
      <p:grpSpPr>
        <a:xfrm>
          <a:off x="0" y="0"/>
          <a:ext cx="0" cy="0"/>
          <a:chOff x="0" y="0"/>
          <a:chExt cx="0" cy="0"/>
        </a:xfrm>
      </p:grpSpPr>
      <p:sp>
        <p:nvSpPr>
          <p:cNvPr name="TextBox 2" id="2"/>
          <p:cNvSpPr txBox="true"/>
          <p:nvPr/>
        </p:nvSpPr>
        <p:spPr>
          <a:xfrm rot="0">
            <a:off x="0" y="3017350"/>
            <a:ext cx="17772855" cy="238061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FFFFFF"/>
                </a:solidFill>
                <a:latin typeface="Canva Sans"/>
              </a:rPr>
              <a:t>Traditional object detection methods may struggle to accurately identify small objects, especially if they are oriented at different angles or are within cluttered backgrounds. These challenges can hinder the performance of automated systems relying on aerial imagery.</a:t>
            </a:r>
          </a:p>
        </p:txBody>
      </p:sp>
      <p:sp>
        <p:nvSpPr>
          <p:cNvPr name="TextBox 3" id="3"/>
          <p:cNvSpPr txBox="true"/>
          <p:nvPr/>
        </p:nvSpPr>
        <p:spPr>
          <a:xfrm rot="0">
            <a:off x="279313" y="936369"/>
            <a:ext cx="17493543" cy="884176"/>
          </a:xfrm>
          <a:prstGeom prst="rect">
            <a:avLst/>
          </a:prstGeom>
        </p:spPr>
        <p:txBody>
          <a:bodyPr anchor="t" rtlCol="false" tIns="0" lIns="0" bIns="0" rIns="0">
            <a:spAutoFit/>
          </a:bodyPr>
          <a:lstStyle/>
          <a:p>
            <a:pPr algn="ctr">
              <a:lnSpc>
                <a:spcPts val="7165"/>
              </a:lnSpc>
            </a:pPr>
            <a:r>
              <a:rPr lang="en-US" sz="5118">
                <a:solidFill>
                  <a:srgbClr val="FFFFFF"/>
                </a:solidFill>
                <a:latin typeface="Canva Sans Bold"/>
              </a:rPr>
              <a:t>MOTIVATION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91824"/>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2872336"/>
            <a:ext cx="16606855" cy="5575898"/>
          </a:xfrm>
          <a:custGeom>
            <a:avLst/>
            <a:gdLst/>
            <a:ahLst/>
            <a:cxnLst/>
            <a:rect r="r" b="b" t="t" l="l"/>
            <a:pathLst>
              <a:path h="5575898" w="16606855">
                <a:moveTo>
                  <a:pt x="0" y="0"/>
                </a:moveTo>
                <a:lnTo>
                  <a:pt x="16606855" y="0"/>
                </a:lnTo>
                <a:lnTo>
                  <a:pt x="16606855" y="5575899"/>
                </a:lnTo>
                <a:lnTo>
                  <a:pt x="0" y="5575899"/>
                </a:lnTo>
                <a:lnTo>
                  <a:pt x="0" y="0"/>
                </a:lnTo>
                <a:close/>
              </a:path>
            </a:pathLst>
          </a:custGeom>
          <a:blipFill>
            <a:blip r:embed="rId2"/>
            <a:stretch>
              <a:fillRect l="0" t="0" r="0" b="0"/>
            </a:stretch>
          </a:blipFill>
        </p:spPr>
      </p:sp>
      <p:sp>
        <p:nvSpPr>
          <p:cNvPr name="TextBox 3" id="3"/>
          <p:cNvSpPr txBox="true"/>
          <p:nvPr/>
        </p:nvSpPr>
        <p:spPr>
          <a:xfrm rot="0">
            <a:off x="786010" y="724536"/>
            <a:ext cx="17011578" cy="921610"/>
          </a:xfrm>
          <a:prstGeom prst="rect">
            <a:avLst/>
          </a:prstGeom>
        </p:spPr>
        <p:txBody>
          <a:bodyPr anchor="t" rtlCol="false" tIns="0" lIns="0" bIns="0" rIns="0">
            <a:spAutoFit/>
          </a:bodyPr>
          <a:lstStyle/>
          <a:p>
            <a:pPr algn="ctr">
              <a:lnSpc>
                <a:spcPts val="7541"/>
              </a:lnSpc>
            </a:pPr>
            <a:r>
              <a:rPr lang="en-US" sz="5386">
                <a:solidFill>
                  <a:srgbClr val="FFFFFF"/>
                </a:solidFill>
                <a:latin typeface="Canva Sans Bold"/>
              </a:rPr>
              <a:t>What this paper is about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91824"/>
        </a:solidFill>
      </p:bgPr>
    </p:bg>
    <p:spTree>
      <p:nvGrpSpPr>
        <p:cNvPr id="1" name=""/>
        <p:cNvGrpSpPr/>
        <p:nvPr/>
      </p:nvGrpSpPr>
      <p:grpSpPr>
        <a:xfrm>
          <a:off x="0" y="0"/>
          <a:ext cx="0" cy="0"/>
          <a:chOff x="0" y="0"/>
          <a:chExt cx="0" cy="0"/>
        </a:xfrm>
      </p:grpSpPr>
      <p:sp>
        <p:nvSpPr>
          <p:cNvPr name="Freeform 2" id="2"/>
          <p:cNvSpPr/>
          <p:nvPr/>
        </p:nvSpPr>
        <p:spPr>
          <a:xfrm flipH="false" flipV="false" rot="0">
            <a:off x="3298728" y="2255356"/>
            <a:ext cx="11671494" cy="7587180"/>
          </a:xfrm>
          <a:custGeom>
            <a:avLst/>
            <a:gdLst/>
            <a:ahLst/>
            <a:cxnLst/>
            <a:rect r="r" b="b" t="t" l="l"/>
            <a:pathLst>
              <a:path h="7587180" w="11671494">
                <a:moveTo>
                  <a:pt x="0" y="0"/>
                </a:moveTo>
                <a:lnTo>
                  <a:pt x="11671494" y="0"/>
                </a:lnTo>
                <a:lnTo>
                  <a:pt x="11671494" y="7587181"/>
                </a:lnTo>
                <a:lnTo>
                  <a:pt x="0" y="7587181"/>
                </a:lnTo>
                <a:lnTo>
                  <a:pt x="0" y="0"/>
                </a:lnTo>
                <a:close/>
              </a:path>
            </a:pathLst>
          </a:custGeom>
          <a:blipFill>
            <a:blip r:embed="rId2"/>
            <a:stretch>
              <a:fillRect l="0" t="0" r="0" b="0"/>
            </a:stretch>
          </a:blipFill>
        </p:spPr>
      </p:sp>
      <p:sp>
        <p:nvSpPr>
          <p:cNvPr name="TextBox 3" id="3"/>
          <p:cNvSpPr txBox="true"/>
          <p:nvPr/>
        </p:nvSpPr>
        <p:spPr>
          <a:xfrm rot="0">
            <a:off x="350250" y="713594"/>
            <a:ext cx="17437813" cy="932551"/>
          </a:xfrm>
          <a:prstGeom prst="rect">
            <a:avLst/>
          </a:prstGeom>
        </p:spPr>
        <p:txBody>
          <a:bodyPr anchor="t" rtlCol="false" tIns="0" lIns="0" bIns="0" rIns="0">
            <a:spAutoFit/>
          </a:bodyPr>
          <a:lstStyle/>
          <a:p>
            <a:pPr algn="ctr">
              <a:lnSpc>
                <a:spcPts val="7730"/>
              </a:lnSpc>
            </a:pPr>
            <a:r>
              <a:rPr lang="en-US" sz="5521">
                <a:solidFill>
                  <a:srgbClr val="FFFFFF"/>
                </a:solidFill>
                <a:latin typeface="Canva Sans Bold"/>
              </a:rPr>
              <a:t>What this paper is about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652770" y="4500590"/>
            <a:ext cx="10614526" cy="4458101"/>
          </a:xfrm>
          <a:custGeom>
            <a:avLst/>
            <a:gdLst/>
            <a:ahLst/>
            <a:cxnLst/>
            <a:rect r="r" b="b" t="t" l="l"/>
            <a:pathLst>
              <a:path h="4458101" w="10614526">
                <a:moveTo>
                  <a:pt x="0" y="0"/>
                </a:moveTo>
                <a:lnTo>
                  <a:pt x="10614525" y="0"/>
                </a:lnTo>
                <a:lnTo>
                  <a:pt x="10614525" y="4458101"/>
                </a:lnTo>
                <a:lnTo>
                  <a:pt x="0" y="4458101"/>
                </a:lnTo>
                <a:lnTo>
                  <a:pt x="0" y="0"/>
                </a:lnTo>
                <a:close/>
              </a:path>
            </a:pathLst>
          </a:custGeom>
          <a:blipFill>
            <a:blip r:embed="rId2"/>
            <a:stretch>
              <a:fillRect l="0" t="0" r="0" b="0"/>
            </a:stretch>
          </a:blipFill>
        </p:spPr>
      </p:sp>
      <p:sp>
        <p:nvSpPr>
          <p:cNvPr name="TextBox 3" id="3"/>
          <p:cNvSpPr txBox="true"/>
          <p:nvPr/>
        </p:nvSpPr>
        <p:spPr>
          <a:xfrm rot="0">
            <a:off x="9139238" y="4652327"/>
            <a:ext cx="9525" cy="887095"/>
          </a:xfrm>
          <a:prstGeom prst="rect">
            <a:avLst/>
          </a:prstGeom>
        </p:spPr>
        <p:txBody>
          <a:bodyPr anchor="t" rtlCol="false" tIns="0" lIns="0" bIns="0" rIns="0">
            <a:spAutoFit/>
          </a:bodyPr>
          <a:lstStyle/>
          <a:p>
            <a:pPr algn="ctr">
              <a:lnSpc>
                <a:spcPts val="7279"/>
              </a:lnSpc>
            </a:pPr>
          </a:p>
        </p:txBody>
      </p:sp>
      <p:sp>
        <p:nvSpPr>
          <p:cNvPr name="TextBox 4" id="4"/>
          <p:cNvSpPr txBox="true"/>
          <p:nvPr/>
        </p:nvSpPr>
        <p:spPr>
          <a:xfrm rot="0">
            <a:off x="24729" y="2309826"/>
            <a:ext cx="17234571" cy="2676525"/>
          </a:xfrm>
          <a:prstGeom prst="rect">
            <a:avLst/>
          </a:prstGeom>
        </p:spPr>
        <p:txBody>
          <a:bodyPr anchor="t" rtlCol="false" tIns="0" lIns="0" bIns="0" rIns="0">
            <a:spAutoFit/>
          </a:bodyPr>
          <a:lstStyle/>
          <a:p>
            <a:pPr algn="just">
              <a:lnSpc>
                <a:spcPts val="4211"/>
              </a:lnSpc>
              <a:spcBef>
                <a:spcPct val="0"/>
              </a:spcBef>
            </a:pPr>
            <a:r>
              <a:rPr lang="en-US" sz="3509">
                <a:solidFill>
                  <a:srgbClr val="000000"/>
                </a:solidFill>
                <a:latin typeface="HK Grotesk Medium"/>
              </a:rPr>
              <a:t>D</a:t>
            </a:r>
            <a:r>
              <a:rPr lang="en-US" sz="3509">
                <a:solidFill>
                  <a:srgbClr val="000000"/>
                </a:solidFill>
                <a:latin typeface="HK Grotesk Medium"/>
              </a:rPr>
              <a:t>ifferent approaches to object detection using bounding boxes, classification, and region proposal generation.</a:t>
            </a:r>
          </a:p>
          <a:p>
            <a:pPr algn="just">
              <a:lnSpc>
                <a:spcPts val="4211"/>
              </a:lnSpc>
              <a:spcBef>
                <a:spcPct val="0"/>
              </a:spcBef>
            </a:pPr>
          </a:p>
          <a:p>
            <a:pPr algn="just" marL="757731" indent="-378866" lvl="1">
              <a:lnSpc>
                <a:spcPts val="4211"/>
              </a:lnSpc>
              <a:buFont typeface="Arial"/>
              <a:buChar char="•"/>
            </a:pPr>
            <a:r>
              <a:rPr lang="en-US" sz="3509">
                <a:solidFill>
                  <a:srgbClr val="000000"/>
                </a:solidFill>
                <a:latin typeface="HK Grotesk Medium"/>
              </a:rPr>
              <a:t>Generating Region Proposals</a:t>
            </a:r>
          </a:p>
          <a:p>
            <a:pPr algn="just" marL="757731" indent="-378866" lvl="1">
              <a:lnSpc>
                <a:spcPts val="4211"/>
              </a:lnSpc>
              <a:buFont typeface="Arial"/>
              <a:buChar char="•"/>
            </a:pPr>
            <a:r>
              <a:rPr lang="en-US" sz="3509">
                <a:solidFill>
                  <a:srgbClr val="000000"/>
                </a:solidFill>
                <a:latin typeface="HK Grotesk Medium"/>
              </a:rPr>
              <a:t>Oriented Proposals</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191824"/>
        </a:solidFill>
      </p:bgPr>
    </p:bg>
    <p:spTree>
      <p:nvGrpSpPr>
        <p:cNvPr id="1" name=""/>
        <p:cNvGrpSpPr/>
        <p:nvPr/>
      </p:nvGrpSpPr>
      <p:grpSpPr>
        <a:xfrm>
          <a:off x="0" y="0"/>
          <a:ext cx="0" cy="0"/>
          <a:chOff x="0" y="0"/>
          <a:chExt cx="0" cy="0"/>
        </a:xfrm>
      </p:grpSpPr>
      <p:sp>
        <p:nvSpPr>
          <p:cNvPr name="TextBox 2" id="2"/>
          <p:cNvSpPr txBox="true"/>
          <p:nvPr/>
        </p:nvSpPr>
        <p:spPr>
          <a:xfrm rot="0">
            <a:off x="0" y="1142104"/>
            <a:ext cx="17772855" cy="6581140"/>
          </a:xfrm>
          <a:prstGeom prst="rect">
            <a:avLst/>
          </a:prstGeom>
        </p:spPr>
        <p:txBody>
          <a:bodyPr anchor="t" rtlCol="false" tIns="0" lIns="0" bIns="0" rIns="0">
            <a:spAutoFit/>
          </a:bodyPr>
          <a:lstStyle/>
          <a:p>
            <a:pPr>
              <a:lnSpc>
                <a:spcPts val="4759"/>
              </a:lnSpc>
            </a:pPr>
            <a:r>
              <a:rPr lang="en-US" sz="3399">
                <a:solidFill>
                  <a:srgbClr val="FFFFFF"/>
                </a:solidFill>
                <a:latin typeface="Canva Sans"/>
              </a:rPr>
              <a:t>Proposed the </a:t>
            </a:r>
            <a:r>
              <a:rPr lang="en-US" sz="3399">
                <a:solidFill>
                  <a:srgbClr val="FFFFFF"/>
                </a:solidFill>
                <a:latin typeface="Canva Sans Bold"/>
              </a:rPr>
              <a:t>ATTENTION POINTS NETWORK  </a:t>
            </a:r>
            <a:r>
              <a:rPr lang="en-US" sz="3399">
                <a:solidFill>
                  <a:srgbClr val="FFFFFF"/>
                </a:solidFill>
                <a:latin typeface="Canva Sans"/>
              </a:rPr>
              <a:t>to detect the small oriented objects in aerial images.</a:t>
            </a:r>
          </a:p>
          <a:p>
            <a:pPr>
              <a:lnSpc>
                <a:spcPts val="4759"/>
              </a:lnSpc>
            </a:pPr>
          </a:p>
          <a:p>
            <a:pPr>
              <a:lnSpc>
                <a:spcPts val="4759"/>
              </a:lnSpc>
            </a:pPr>
            <a:r>
              <a:rPr lang="en-US" sz="3399">
                <a:solidFill>
                  <a:srgbClr val="FFFFFF"/>
                </a:solidFill>
                <a:latin typeface="Canva Sans"/>
              </a:rPr>
              <a:t> Used attention mechanism to gather the important features of an object, which increases the model’s awareness especially on hard-to-identify objects such as small and complex instances.</a:t>
            </a:r>
          </a:p>
          <a:p>
            <a:pPr>
              <a:lnSpc>
                <a:spcPts val="4759"/>
              </a:lnSpc>
            </a:pPr>
          </a:p>
          <a:p>
            <a:pPr>
              <a:lnSpc>
                <a:spcPts val="4759"/>
              </a:lnSpc>
            </a:pPr>
            <a:r>
              <a:rPr lang="en-US" sz="3399">
                <a:solidFill>
                  <a:srgbClr val="FFFFFF"/>
                </a:solidFill>
                <a:latin typeface="Canva Sans"/>
              </a:rPr>
              <a:t>They designed two loss functions: </a:t>
            </a:r>
          </a:p>
          <a:p>
            <a:pPr>
              <a:lnSpc>
                <a:spcPts val="4759"/>
              </a:lnSpc>
            </a:pPr>
          </a:p>
          <a:p>
            <a:pPr marL="734059" indent="-367030" lvl="1">
              <a:lnSpc>
                <a:spcPts val="4759"/>
              </a:lnSpc>
              <a:buFont typeface="Arial"/>
              <a:buChar char="•"/>
            </a:pPr>
            <a:r>
              <a:rPr lang="en-US" sz="3399">
                <a:solidFill>
                  <a:srgbClr val="FFFFFF"/>
                </a:solidFill>
                <a:latin typeface="Canva Sans"/>
              </a:rPr>
              <a:t>Guided-Attention Loss (GALoss) </a:t>
            </a:r>
          </a:p>
          <a:p>
            <a:pPr marL="734059" indent="-367030" lvl="1">
              <a:lnSpc>
                <a:spcPts val="4759"/>
              </a:lnSpc>
              <a:buFont typeface="Arial"/>
              <a:buChar char="•"/>
            </a:pPr>
            <a:r>
              <a:rPr lang="en-US" sz="3399">
                <a:solidFill>
                  <a:srgbClr val="FFFFFF"/>
                </a:solidFill>
                <a:latin typeface="Canva Sans"/>
              </a:rPr>
              <a:t>Box-Points Loss (BPLoss).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9050" y="1486326"/>
            <a:ext cx="18288000" cy="7020978"/>
          </a:xfrm>
          <a:custGeom>
            <a:avLst/>
            <a:gdLst/>
            <a:ahLst/>
            <a:cxnLst/>
            <a:rect r="r" b="b" t="t" l="l"/>
            <a:pathLst>
              <a:path h="7020978" w="18288000">
                <a:moveTo>
                  <a:pt x="0" y="0"/>
                </a:moveTo>
                <a:lnTo>
                  <a:pt x="18288000" y="0"/>
                </a:lnTo>
                <a:lnTo>
                  <a:pt x="18288000" y="7020979"/>
                </a:lnTo>
                <a:lnTo>
                  <a:pt x="0" y="7020979"/>
                </a:lnTo>
                <a:lnTo>
                  <a:pt x="0" y="0"/>
                </a:lnTo>
                <a:close/>
              </a:path>
            </a:pathLst>
          </a:custGeom>
          <a:blipFill>
            <a:blip r:embed="rId2"/>
            <a:stretch>
              <a:fillRect l="-3473" t="0" r="-3473" b="0"/>
            </a:stretch>
          </a:blipFill>
        </p:spPr>
      </p:sp>
      <p:sp>
        <p:nvSpPr>
          <p:cNvPr name="TextBox 3" id="3"/>
          <p:cNvSpPr txBox="true"/>
          <p:nvPr/>
        </p:nvSpPr>
        <p:spPr>
          <a:xfrm rot="0">
            <a:off x="13815317" y="8747785"/>
            <a:ext cx="4053591" cy="973405"/>
          </a:xfrm>
          <a:prstGeom prst="rect">
            <a:avLst/>
          </a:prstGeom>
        </p:spPr>
        <p:txBody>
          <a:bodyPr anchor="t" rtlCol="false" tIns="0" lIns="0" bIns="0" rIns="0">
            <a:spAutoFit/>
          </a:bodyPr>
          <a:lstStyle/>
          <a:p>
            <a:pPr algn="ctr">
              <a:lnSpc>
                <a:spcPts val="3955"/>
              </a:lnSpc>
            </a:pPr>
            <a:r>
              <a:rPr lang="en-US" sz="2825">
                <a:solidFill>
                  <a:srgbClr val="5423CD"/>
                </a:solidFill>
                <a:latin typeface="Canva Sans"/>
              </a:rPr>
              <a:t>FPN ="Feature Pyramid Network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DAGBYXELuds</dc:identifier>
  <dcterms:modified xsi:type="dcterms:W3CDTF">2011-08-01T06:04:30Z</dcterms:modified>
  <cp:revision>1</cp:revision>
  <dc:title>Improving the Detection of Small Oriented Objects in Aerial Images</dc:title>
</cp:coreProperties>
</file>

<file path=docProps/thumbnail.jpeg>
</file>